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3" r:id="rId4"/>
    <p:sldId id="257" r:id="rId5"/>
    <p:sldId id="260" r:id="rId6"/>
    <p:sldId id="263" r:id="rId7"/>
    <p:sldId id="262" r:id="rId8"/>
    <p:sldId id="271" r:id="rId9"/>
    <p:sldId id="264" r:id="rId10"/>
    <p:sldId id="276" r:id="rId11"/>
    <p:sldId id="266" r:id="rId12"/>
    <p:sldId id="275" r:id="rId13"/>
    <p:sldId id="268" r:id="rId14"/>
    <p:sldId id="269" r:id="rId15"/>
    <p:sldId id="27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75" autoAdjust="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1E0C3-16A0-4784-9354-11AF4C8C58BB}" type="datetimeFigureOut">
              <a:rPr lang="ru-RU" smtClean="0"/>
              <a:pPr/>
              <a:t>23.06.2017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52B0E-1797-456B-91DB-F3A478790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1E0C3-16A0-4784-9354-11AF4C8C58BB}" type="datetimeFigureOut">
              <a:rPr lang="ru-RU" smtClean="0"/>
              <a:pPr/>
              <a:t>23.06.2017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52B0E-1797-456B-91DB-F3A478790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1E0C3-16A0-4784-9354-11AF4C8C58BB}" type="datetimeFigureOut">
              <a:rPr lang="ru-RU" smtClean="0"/>
              <a:pPr/>
              <a:t>23.06.2017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52B0E-1797-456B-91DB-F3A478790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1E0C3-16A0-4784-9354-11AF4C8C58BB}" type="datetimeFigureOut">
              <a:rPr lang="ru-RU" smtClean="0"/>
              <a:pPr/>
              <a:t>23.06.2017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52B0E-1797-456B-91DB-F3A478790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1E0C3-16A0-4784-9354-11AF4C8C58BB}" type="datetimeFigureOut">
              <a:rPr lang="ru-RU" smtClean="0"/>
              <a:pPr/>
              <a:t>23.06.2017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52B0E-1797-456B-91DB-F3A478790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1E0C3-16A0-4784-9354-11AF4C8C58BB}" type="datetimeFigureOut">
              <a:rPr lang="ru-RU" smtClean="0"/>
              <a:pPr/>
              <a:t>23.06.2017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52B0E-1797-456B-91DB-F3A478790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1E0C3-16A0-4784-9354-11AF4C8C58BB}" type="datetimeFigureOut">
              <a:rPr lang="ru-RU" smtClean="0"/>
              <a:pPr/>
              <a:t>23.06.2017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52B0E-1797-456B-91DB-F3A478790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1E0C3-16A0-4784-9354-11AF4C8C58BB}" type="datetimeFigureOut">
              <a:rPr lang="ru-RU" smtClean="0"/>
              <a:pPr/>
              <a:t>23.06.2017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52B0E-1797-456B-91DB-F3A478790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1E0C3-16A0-4784-9354-11AF4C8C58BB}" type="datetimeFigureOut">
              <a:rPr lang="ru-RU" smtClean="0"/>
              <a:pPr/>
              <a:t>23.06.2017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52B0E-1797-456B-91DB-F3A478790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1E0C3-16A0-4784-9354-11AF4C8C58BB}" type="datetimeFigureOut">
              <a:rPr lang="ru-RU" smtClean="0"/>
              <a:pPr/>
              <a:t>23.06.2017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52B0E-1797-456B-91DB-F3A478790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1E0C3-16A0-4784-9354-11AF4C8C58BB}" type="datetimeFigureOut">
              <a:rPr lang="ru-RU" smtClean="0"/>
              <a:pPr/>
              <a:t>23.06.2017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52B0E-1797-456B-91DB-F3A478790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4000">
              <a:schemeClr val="accent2">
                <a:lumMod val="60000"/>
                <a:lumOff val="40000"/>
              </a:schemeClr>
            </a:gs>
            <a:gs pos="53000">
              <a:schemeClr val="accent1">
                <a:lumMod val="60000"/>
                <a:lumOff val="40000"/>
              </a:schemeClr>
            </a:gs>
            <a:gs pos="71000">
              <a:schemeClr val="accent6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41E0C3-16A0-4784-9354-11AF4C8C58BB}" type="datetimeFigureOut">
              <a:rPr lang="ru-RU" smtClean="0"/>
              <a:pPr/>
              <a:t>23.06.2017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52B0E-1797-456B-91DB-F3A478790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4000">
              <a:schemeClr val="accent2">
                <a:lumMod val="60000"/>
                <a:lumOff val="40000"/>
              </a:schemeClr>
            </a:gs>
            <a:gs pos="53000">
              <a:schemeClr val="accent1">
                <a:lumMod val="60000"/>
                <a:lumOff val="40000"/>
              </a:schemeClr>
            </a:gs>
            <a:gs pos="71000">
              <a:schemeClr val="accent6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1214422"/>
            <a:ext cx="7772400" cy="1470025"/>
          </a:xfrm>
        </p:spPr>
        <p:txBody>
          <a:bodyPr>
            <a:noAutofit/>
          </a:bodyPr>
          <a:lstStyle/>
          <a:p>
            <a:r>
              <a:rPr lang="ru-RU" sz="5400" b="1" i="1" dirty="0" smtClean="0">
                <a:latin typeface="Times New Roman" pitchFamily="18" charset="0"/>
                <a:cs typeface="Times New Roman" pitchFamily="18" charset="0"/>
              </a:rPr>
              <a:t>Пространственные фигуры</a:t>
            </a:r>
            <a:endParaRPr lang="ru-RU" sz="54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http://grafses.ru/ngeo/L-006/pic4/Tetraadr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643314"/>
            <a:ext cx="2857500" cy="2857500"/>
          </a:xfrm>
          <a:prstGeom prst="rect">
            <a:avLst/>
          </a:prstGeom>
          <a:noFill/>
        </p:spPr>
      </p:pic>
      <p:pic>
        <p:nvPicPr>
          <p:cNvPr id="12294" name="Picture 6" descr="http://4.bp.blogspot.com/-kS3Isfpm0Qw/Uzo5z6gEfmI/AAAAAAAAVAM/05E6gFpBu0A/s1600/573934589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2571744"/>
            <a:ext cx="2600333" cy="2549346"/>
          </a:xfrm>
          <a:prstGeom prst="rect">
            <a:avLst/>
          </a:prstGeom>
          <a:noFill/>
        </p:spPr>
      </p:pic>
      <p:pic>
        <p:nvPicPr>
          <p:cNvPr id="12296" name="Picture 8" descr="http://900igr.net/datai/geometrija/Konus-11-klass/0003-001-Za-ploschad-bokovoj-poverkhnosti-konusa-prinimaetsja-ploschad-ej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4071942"/>
            <a:ext cx="1762106" cy="2208256"/>
          </a:xfrm>
          <a:prstGeom prst="rect">
            <a:avLst/>
          </a:prstGeom>
          <a:noFill/>
        </p:spPr>
      </p:pic>
      <p:pic>
        <p:nvPicPr>
          <p:cNvPr id="12298" name="Picture 10" descr="http://900igr.net/datai/geometrija/TSilindr-konus-shar/0005-007-Opredelenie-tsilindra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28926" y="3214686"/>
            <a:ext cx="1857388" cy="24405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ru-RU" sz="4000" dirty="0" smtClean="0">
                <a:solidFill>
                  <a:schemeClr val="tx1"/>
                </a:solidFill>
              </a:rPr>
              <a:t>Тема урока:</a:t>
            </a:r>
            <a:br>
              <a:rPr lang="ru-RU" sz="4000" dirty="0" smtClean="0">
                <a:solidFill>
                  <a:schemeClr val="tx1"/>
                </a:solidFill>
              </a:rPr>
            </a:br>
            <a:r>
              <a:rPr lang="ru-RU" sz="4000" dirty="0" smtClean="0">
                <a:solidFill>
                  <a:schemeClr val="tx1"/>
                </a:solidFill>
              </a:rPr>
              <a:t>« Наглядные представления о пространственных фигурах: призма, пирамида, конус, цилиндр. Примеры сечений» </a:t>
            </a:r>
            <a:endParaRPr lang="ru-RU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76672"/>
            <a:ext cx="849694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Задачи урока:</a:t>
            </a:r>
            <a:br>
              <a:rPr lang="ru-RU" sz="2800" dirty="0" smtClean="0"/>
            </a:br>
            <a:r>
              <a:rPr lang="ru-RU" sz="2800" dirty="0" smtClean="0"/>
              <a:t>1. Рассмотреть и проанализировать готовый чертеж.</a:t>
            </a:r>
            <a:br>
              <a:rPr lang="ru-RU" sz="2800" dirty="0" smtClean="0"/>
            </a:br>
            <a:r>
              <a:rPr lang="ru-RU" sz="2800" dirty="0" smtClean="0"/>
              <a:t>2. Рассмотреть простейшие геометрические тела, вывести правила их изображения, начертить их.</a:t>
            </a:r>
            <a:br>
              <a:rPr lang="ru-RU" sz="2800" dirty="0" smtClean="0"/>
            </a:br>
            <a:r>
              <a:rPr lang="ru-RU" sz="2800" dirty="0" smtClean="0"/>
              <a:t>3. Применить свои знания для самостоятельного построения.</a:t>
            </a:r>
            <a:br>
              <a:rPr lang="ru-RU" sz="2800" dirty="0" smtClean="0"/>
            </a:br>
            <a:r>
              <a:rPr lang="ru-RU" sz="2800" dirty="0" smtClean="0"/>
              <a:t>4. Ознакомиться с понятием сечения.</a:t>
            </a:r>
            <a:endParaRPr lang="ru-RU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57620" y="1571612"/>
            <a:ext cx="4972056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Как и другие науки, математика возникла из практических нужд людей: из измерения площадей земельных участков и вместимости сосудов, из счисления времени и их механики. </a:t>
            </a:r>
            <a:b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Ф. Энгельс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8" name="Picture 4" descr="http://www.turuncusohbet.com/wp-content/uploads/2015/06/Friedrich-Engel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500042"/>
            <a:ext cx="2786050" cy="3610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64" y="214290"/>
            <a:ext cx="3186106" cy="928686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Призма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214422"/>
            <a:ext cx="3929090" cy="25431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Призма - многогранник, две грани которого являются равными многоугольниками, лежащими в параллельных плоскостях, а остальные грани - параллелограммами, имеющими общие стороны с этими многоугольниками.</a:t>
            </a:r>
            <a:endParaRPr lang="ru-RU" sz="18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6" name="Picture 4" descr="http://image.tutorvista.com/content/feed/u171/500px-Right_and_not-right_prism.svg_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1071546"/>
            <a:ext cx="3642730" cy="2571768"/>
          </a:xfrm>
          <a:prstGeom prst="rect">
            <a:avLst/>
          </a:prstGeom>
          <a:noFill/>
        </p:spPr>
      </p:pic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5072066" y="3714752"/>
            <a:ext cx="3500462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Прямая призма —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призма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, у которой все боковые ребра перпендикулярны основанию, в противном случае призма называется наклонной.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Правильная призма — прямая призма, основание которой является правильным многоугольником.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9" name="Picture 7" descr="http://mathforum.org/dr.math/faq/formulas/images/prism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929066"/>
            <a:ext cx="4395150" cy="22574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www.kidsmathgamesonline.com/images/pictures/shapes/parallelepip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214422"/>
            <a:ext cx="3071834" cy="2266107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214546" y="214290"/>
            <a:ext cx="4972056" cy="1143000"/>
          </a:xfrm>
        </p:spPr>
        <p:txBody>
          <a:bodyPr>
            <a:noAutofit/>
          </a:bodyPr>
          <a:lstStyle/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Параллелепипед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71934" y="1285860"/>
            <a:ext cx="42862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2000" b="1" i="1" dirty="0" smtClean="0">
                <a:latin typeface="+mj-lt"/>
              </a:rPr>
              <a:t>Параллелеп</a:t>
            </a:r>
            <a:r>
              <a:rPr lang="ru-RU" sz="2000" b="1" i="1" dirty="0" smtClean="0">
                <a:latin typeface="+mj-lt"/>
              </a:rPr>
              <a:t>и</a:t>
            </a:r>
            <a:r>
              <a:rPr lang="vi-VN" sz="2000" b="1" i="1" dirty="0" smtClean="0">
                <a:latin typeface="+mj-lt"/>
              </a:rPr>
              <a:t>пед</a:t>
            </a:r>
            <a:r>
              <a:rPr lang="en-US" sz="2000" b="1" i="1" dirty="0" smtClean="0">
                <a:latin typeface="+mj-lt"/>
              </a:rPr>
              <a:t>  - </a:t>
            </a:r>
            <a:r>
              <a:rPr lang="ru-RU" sz="2000" b="1" i="1" dirty="0" smtClean="0">
                <a:latin typeface="+mj-lt"/>
              </a:rPr>
              <a:t>призма, основанием которой служит параллелограмм</a:t>
            </a:r>
            <a:r>
              <a:rPr lang="en-US" sz="2000" b="1" i="1" dirty="0" smtClean="0">
                <a:latin typeface="+mj-lt"/>
              </a:rPr>
              <a:t>.</a:t>
            </a:r>
            <a:r>
              <a:rPr lang="ru-RU" sz="2000" b="1" i="1" dirty="0" smtClean="0">
                <a:latin typeface="+mj-lt"/>
              </a:rPr>
              <a:t> Наклонный параллелепипед — это параллелепипед, у которого боковые грани расположены, по отношению к основаниям, под углом, не равным 90 градусов.</a:t>
            </a:r>
          </a:p>
          <a:p>
            <a:pPr algn="ctr"/>
            <a:endParaRPr lang="ru-RU" sz="2000" b="1" i="1" dirty="0">
              <a:latin typeface="+mj-lt"/>
            </a:endParaRPr>
          </a:p>
        </p:txBody>
      </p:sp>
      <p:pic>
        <p:nvPicPr>
          <p:cNvPr id="38918" name="Picture 6" descr="http://lusana.ru/files/5078/573/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738" y="3857628"/>
            <a:ext cx="3238633" cy="24303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74638"/>
            <a:ext cx="7829576" cy="1143000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Прямоугольный параллелепипед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2071670" y="1285860"/>
            <a:ext cx="661835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Прямоугольный параллелепипед – это такой прямой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параллелепипед, у которого все грани являются прямоугольниками. </a:t>
            </a:r>
          </a:p>
        </p:txBody>
      </p:sp>
      <p:pic>
        <p:nvPicPr>
          <p:cNvPr id="37895" name="Picture 7" descr="http://mathematichka.ru/ege/problems/b9_images/b9_par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425" y="2714620"/>
            <a:ext cx="4669765" cy="29575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Куб</a:t>
            </a:r>
            <a:endParaRPr lang="ru-RU" sz="4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86182" y="1214422"/>
            <a:ext cx="5114932" cy="2043114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Куб – правильный многогранник, каждая грань которого представляет собой квадрат. Все ребра куба равны.</a:t>
            </a:r>
          </a:p>
          <a:p>
            <a:pPr marL="0" indent="0" algn="ctr">
              <a:buNone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Куб является частным случаем параллелепипеда и призмы.</a:t>
            </a:r>
          </a:p>
          <a:p>
            <a:endParaRPr lang="ru-RU" dirty="0"/>
          </a:p>
        </p:txBody>
      </p:sp>
      <p:pic>
        <p:nvPicPr>
          <p:cNvPr id="47106" name="Picture 2" descr="http://expedition-s.eu/wp-content/uploads/2013/01/Cub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14290"/>
            <a:ext cx="2143140" cy="2389601"/>
          </a:xfrm>
          <a:prstGeom prst="rect">
            <a:avLst/>
          </a:prstGeom>
          <a:noFill/>
        </p:spPr>
      </p:pic>
      <p:pic>
        <p:nvPicPr>
          <p:cNvPr id="47108" name="Picture 4" descr="http://classmedia.by/sites/default/files/Weekend/52e2499d-f4f8-4f0e-b542-03f7c0a8641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82" y="214290"/>
            <a:ext cx="1440816" cy="928651"/>
          </a:xfrm>
          <a:prstGeom prst="rect">
            <a:avLst/>
          </a:prstGeom>
          <a:noFill/>
        </p:spPr>
      </p:pic>
      <p:pic>
        <p:nvPicPr>
          <p:cNvPr id="47111" name="Picture 7" descr="http://www.distedu.ru/mirror/_fiz/archive.1september.ru/mat/2003/18/no18_30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43042" y="4929198"/>
            <a:ext cx="1571611" cy="1571612"/>
          </a:xfrm>
          <a:prstGeom prst="rect">
            <a:avLst/>
          </a:prstGeom>
          <a:noFill/>
        </p:spPr>
      </p:pic>
      <p:pic>
        <p:nvPicPr>
          <p:cNvPr id="47115" name="Picture 11" descr="http://images.myshared.ru/6/737744/slide_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00496" y="3000372"/>
            <a:ext cx="4762501" cy="35718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143240" y="0"/>
            <a:ext cx="3614734" cy="1143000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Цилиндр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942" name="Picture 6" descr="http://lib.znate.ru/pars_docs/refs/160/159862/159862_html_m477df88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142984"/>
            <a:ext cx="5118054" cy="2714644"/>
          </a:xfrm>
          <a:prstGeom prst="rect">
            <a:avLst/>
          </a:prstGeom>
          <a:noFill/>
        </p:spPr>
      </p:pic>
      <p:sp>
        <p:nvSpPr>
          <p:cNvPr id="39944" name="AutoShape 8" descr="http://birmaga.ru/dosta/%D0%9D%D0%B0%D1%85%D0%BE%D0%B6%D0%B4%D0%B5%D0%BD%D0%B8%D0%B5+%D0%BF%D0%BB%D0%BE%D1%89%D0%B0%D0%B4%D0%B8+%D0%BF%D0%BE%D0%B2%D0%B5%D1%80%D1%85%D0%BD%D0%BE%D1%81%D1%82%D0%B8+%D1%82%D0%B5%D0%BB+%D0%B2%D1%80%D0%B0%D1%89%D0%B5%D0%BD%D0%B8%D1%8Fa/9068_html_240566db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9946" name="Picture 10" descr="http://uch.znate.ru/tw_files2/urls_40/7/d-6627/img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12" y="4000504"/>
            <a:ext cx="3560765" cy="2670574"/>
          </a:xfrm>
          <a:prstGeom prst="rect">
            <a:avLst/>
          </a:prstGeom>
          <a:noFill/>
        </p:spPr>
      </p:pic>
      <p:sp>
        <p:nvSpPr>
          <p:cNvPr id="39947" name="Rectangle 11"/>
          <p:cNvSpPr>
            <a:spLocks noChangeArrowheads="1"/>
          </p:cNvSpPr>
          <p:nvPr/>
        </p:nvSpPr>
        <p:spPr bwMode="auto">
          <a:xfrm>
            <a:off x="5500694" y="1285860"/>
            <a:ext cx="3429024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Цилиндр − это геометрическое тело, которое ограничено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цилиндрической поверхностью и двумя плоскостями,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которые параллельны и пересекают ее.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 txBox="1">
            <a:spLocks/>
          </p:cNvSpPr>
          <p:nvPr/>
        </p:nvSpPr>
        <p:spPr>
          <a:xfrm>
            <a:off x="502920" y="4983480"/>
            <a:ext cx="8183880" cy="1051560"/>
          </a:xfrm>
          <a:prstGeom prst="rect">
            <a:avLst/>
          </a:prstGeom>
        </p:spPr>
        <p:txBody>
          <a:bodyPr>
            <a:normAutofit fontScale="8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Сечения цилиндра: окружность, эллипс и часть эллипса.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2" descr="D:\рисунок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287589"/>
            <a:ext cx="6715172" cy="2673096"/>
          </a:xfrm>
          <a:prstGeom prst="rect">
            <a:avLst/>
          </a:prstGeom>
          <a:noFill/>
        </p:spPr>
      </p:pic>
      <p:pic>
        <p:nvPicPr>
          <p:cNvPr id="5" name="Picture 2" descr="D:\рисунок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340768"/>
            <a:ext cx="6715172" cy="26730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Конус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14422"/>
            <a:ext cx="8572560" cy="2786082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Конус - геометрическое тело в евклидовом пространстве, которое можно получить путем объединения каждого луча, который исходит из одной точки (вершина конуса) и которые проходят через плоскую поверхность. </a:t>
            </a:r>
          </a:p>
          <a:p>
            <a:pPr marL="0" indent="0" algn="ctr">
              <a:buNone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Круговой конус - это тело, состоящее из круга (основание конуса), точки, которая не лежит в плоскости этого круга (вершина конуса) и всех отрезков, которые соединяют вершину конуса с точками основания.</a:t>
            </a:r>
          </a:p>
          <a:p>
            <a:pPr marL="0" indent="0" algn="ctr">
              <a:buNone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Отрезки, которые соединяют вершину конуса и точки окружности основания, называют образующими конуса. Поверхность конуса состоит из основания и боковой поверхности.</a:t>
            </a:r>
          </a:p>
          <a:p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90" name="Picture 6" descr="http://belmathematics.by/images/teorija/konys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786190"/>
            <a:ext cx="3486150" cy="2857500"/>
          </a:xfrm>
          <a:prstGeom prst="rect">
            <a:avLst/>
          </a:prstGeom>
          <a:noFill/>
        </p:spPr>
      </p:pic>
      <p:pic>
        <p:nvPicPr>
          <p:cNvPr id="44034" name="Picture 2" descr="http://uch.znate.ru/tw_files2/urls_40/7/d-6627/img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6816" y="3786190"/>
            <a:ext cx="3809974" cy="2857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рисунок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908720"/>
            <a:ext cx="6500858" cy="2927229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619672" y="4437112"/>
            <a:ext cx="70567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Сечения конуса: окружность, эллипс и часть эллипса.</a:t>
            </a:r>
            <a:endParaRPr lang="ru-RU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0298" y="285728"/>
            <a:ext cx="4471990" cy="1143000"/>
          </a:xfrm>
        </p:spPr>
        <p:txBody>
          <a:bodyPr>
            <a:normAutofit/>
          </a:bodyPr>
          <a:lstStyle/>
          <a:p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Пирамида</a:t>
            </a:r>
            <a:endParaRPr lang="ru-RU" sz="4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5058" name="Picture 2" descr="http://100-edu.ru/pars_docs/refs/19/18665/18665_html_m169a701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3429000"/>
            <a:ext cx="3255508" cy="2433605"/>
          </a:xfrm>
          <a:prstGeom prst="rect">
            <a:avLst/>
          </a:prstGeom>
          <a:noFill/>
        </p:spPr>
      </p:pic>
      <p:pic>
        <p:nvPicPr>
          <p:cNvPr id="45060" name="Picture 4" descr="http://www.math-salamanders.com/image-files/3d-hexagonal-pyrami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857232"/>
            <a:ext cx="2925384" cy="1857388"/>
          </a:xfrm>
          <a:prstGeom prst="rect">
            <a:avLst/>
          </a:prstGeom>
          <a:noFill/>
        </p:spPr>
      </p:pic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3571868" y="1285860"/>
            <a:ext cx="557213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Пирамида — многогранник, в основании которого лежит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многоугольник, а остальные грани являются треугольниками,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которые имеют общую вершину. </a:t>
            </a:r>
          </a:p>
        </p:txBody>
      </p:sp>
      <p:sp>
        <p:nvSpPr>
          <p:cNvPr id="45064" name="Rectangle 8"/>
          <p:cNvSpPr>
            <a:spLocks noChangeArrowheads="1"/>
          </p:cNvSpPr>
          <p:nvPr/>
        </p:nvSpPr>
        <p:spPr bwMode="auto">
          <a:xfrm>
            <a:off x="214282" y="3357562"/>
            <a:ext cx="520193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Прямоугольная пирамида - это пирамида,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 которой одно из боковых ребер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перпендикулярно основанию. </a:t>
            </a:r>
            <a:endParaRPr kumimoji="0" lang="en-US" sz="2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Пирамида называется правильной, если ее</a:t>
            </a:r>
            <a:endParaRPr lang="en-US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основание – правильный многоугольник, </a:t>
            </a:r>
            <a:endParaRPr lang="en-US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а высота проходит через центр основания.</a:t>
            </a: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Элементы пирамиды</a:t>
            </a:r>
            <a:endParaRPr lang="ru-RU" sz="4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7" descr="http://fs00.infourok.ru/images/doc/308/307389/img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000108"/>
            <a:ext cx="7191393" cy="53935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960120" y="4797152"/>
            <a:ext cx="8183880" cy="1000132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Сечения пирамиды: многоугольники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 descr="D:\рисунок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1467421"/>
            <a:ext cx="6500858" cy="23134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681</TotalTime>
  <Words>376</Words>
  <Application>Microsoft Office PowerPoint</Application>
  <PresentationFormat>Экран (4:3)</PresentationFormat>
  <Paragraphs>38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Пространственные фигуры</vt:lpstr>
      <vt:lpstr>Слайд 2</vt:lpstr>
      <vt:lpstr>Слайд 3</vt:lpstr>
      <vt:lpstr>Слайд 4</vt:lpstr>
      <vt:lpstr>Призма</vt:lpstr>
      <vt:lpstr>Параллелепипед</vt:lpstr>
      <vt:lpstr>Прямоугольный параллелепипед</vt:lpstr>
      <vt:lpstr>Куб</vt:lpstr>
      <vt:lpstr>Цилиндр</vt:lpstr>
      <vt:lpstr>Слайд 10</vt:lpstr>
      <vt:lpstr>Конус</vt:lpstr>
      <vt:lpstr>Слайд 12</vt:lpstr>
      <vt:lpstr>Пирамида</vt:lpstr>
      <vt:lpstr>Элементы пирамиды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Пространственные фигуры</dc:title>
  <dc:creator>f</dc:creator>
  <cp:lastModifiedBy>Баринова</cp:lastModifiedBy>
  <cp:revision>66</cp:revision>
  <dcterms:created xsi:type="dcterms:W3CDTF">2016-02-13T23:38:39Z</dcterms:created>
  <dcterms:modified xsi:type="dcterms:W3CDTF">2017-06-23T05:54:57Z</dcterms:modified>
</cp:coreProperties>
</file>